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256" r:id="rId5"/>
    <p:sldId id="367" r:id="rId6"/>
    <p:sldId id="368" r:id="rId7"/>
    <p:sldId id="369" r:id="rId8"/>
    <p:sldId id="370" r:id="rId9"/>
    <p:sldId id="371" r:id="rId10"/>
    <p:sldId id="372" r:id="rId11"/>
    <p:sldId id="344" r:id="rId12"/>
    <p:sldId id="345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54" d="100"/>
          <a:sy n="154" d="100"/>
        </p:scale>
        <p:origin x="2712" y="13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53331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06697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18002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59233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671927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57318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400" b="1" dirty="0">
                <a:latin typeface="Arial "/>
              </a:rPr>
              <a:t>TSG SA Rel-19 Workshop	</a:t>
            </a:r>
          </a:p>
          <a:p>
            <a:pPr eaLnBrk="1" hangingPunct="1">
              <a:defRPr/>
            </a:pPr>
            <a:r>
              <a:rPr lang="fi-FI" altLang="en-US" sz="1400" b="1" dirty="0">
                <a:latin typeface="Arial "/>
              </a:rPr>
              <a:t>Taipei, June 13 – 14, 2023</a:t>
            </a:r>
            <a:endParaRPr lang="sv-SE" altLang="en-US" sz="1400" b="1" dirty="0">
              <a:latin typeface="Arial 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308757" y="133350"/>
            <a:ext cx="2045043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400" b="1" dirty="0">
                <a:solidFill>
                  <a:srgbClr val="0000FF"/>
                </a:solidFill>
                <a:latin typeface="Arial "/>
              </a:rPr>
              <a:t>SWS-230016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0D6B9-D474-7426-2C64-C1B7C2839A9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AT&amp;T views on Release 19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B0AEAE-028D-58AF-2F43-B255AEA9AE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0" dirty="0">
                <a:solidFill>
                  <a:srgbClr val="808080"/>
                </a:solidFill>
                <a:effectLst/>
                <a:latin typeface="Arial" panose="020B0604020202020204" pitchFamily="34" charset="0"/>
              </a:rPr>
              <a:t>AT&amp;T</a:t>
            </a:r>
          </a:p>
          <a:p>
            <a:r>
              <a:rPr kumimoji="0" lang="sv-SE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 "/>
                <a:ea typeface="+mn-ea"/>
                <a:cs typeface="Arial" panose="020B0604020202020204" pitchFamily="34" charset="0"/>
              </a:rPr>
              <a:t>SWS-230016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297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lang="en-GB" altLang="en-US" sz="1800" b="1" dirty="0"/>
              <a:t>Top 10 priorities not in rank order – Focus on SA2 led work</a:t>
            </a:r>
            <a:endParaRPr lang="en-GB" altLang="en-US" b="1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295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AI/ML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Potential enhancements to enable 5G system to assist cross-domain and support for AI/ML related data or model sharing.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Architecture extensions for coordination of cross-domain AI/ML functionalities.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5G Core assistance for AIML related data exchange between UE and core network/OTT server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RAN AI-based Positioning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dirty="0"/>
                        <a:t>Detection/prevention/mitigation of signaling storm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Next Generation Real Time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The following objectives should be considered to be included in Rel19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Support interworking and roaming of IMS data channel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Enhance IMS data channel related services and operational aspects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 Enhance IMS media plane architecture, interfaces and procedures to support metaverse and IMS based XR services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Mechanisms in IMS enabling an external API invoker to subscribe to specific events related to a specific IMS subscriber / group of IMS subscribers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SA3, SA5 for charging, </a:t>
                      </a:r>
                    </a:p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7983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Top 10 priorities not in rank order – Focus on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3535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2776579">
                <a:tc>
                  <a:txBody>
                    <a:bodyPr/>
                    <a:lstStyle/>
                    <a:p>
                      <a:r>
                        <a:rPr lang="en-US" sz="11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Usage of User Identifiers in the 5G System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By enhancing the 5G System to allow for the creation and utilization of user-specific identities, operators will be able to provide enhanced user experience, optimized performance, and offer services to devices and users that are not part of the operator’s 3GPP network.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Define the architectural assumptions supporting user identities in mobile operator networks, including the storage and updating of user identity profiles in the 5G Core (5GC).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Identify necessary user identity settings and parameters for 3GPP systems to deliver services</a:t>
                      </a:r>
                      <a:endParaRPr lang="en-US" sz="1100" strike="sng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controls the usage of user identifiers, including in roaming scenarios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takes the user identity into account when adapting network, operator-deployed, and 3rd party service settings 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a human user would exert control over an issued anonymous user identity which 3GPP system has provided a third party 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a human user would have access to a 3GPP (datastore) system to know what user identities have been issued/assigned to which 3rd party system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How the network can record and report access and use of user identity information in both implicit and explicit invocations by third parties.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SA1 FS_LUCIA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494869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Top 10 priorities not in rank order – Focus on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XRM/Metaverse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Potential enhancements to enable 5G system to support XRM/Metaverse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Enhancement for PDU Set handling for new protocol, e.g., HTTP/DASH, QUIC.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QoS handling for enhancement for XR and media services, e.g., QoS control for encrypted protocol such as QUIC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Improvements to Uplink QoS and power saving for XRM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Further enhancement to support non-3GPP access, e.g., L4S and PDU Set handling for non-3GPP access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/>
                        <a:t>Architecture enhancement to support Mobile Metaverse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 err="1">
                          <a:solidFill>
                            <a:schemeClr val="tx1"/>
                          </a:solidFill>
                        </a:rPr>
                        <a:t>ProSe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 5GS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The following objectives should be considered to be included in Rel19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Enhancement of UE-to-Network Relay to support multiple NR PC5 hops</a:t>
                      </a:r>
                      <a:endParaRPr lang="en-US" sz="1100" i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Support of non-3GPP RAT (e.g., Wi-Fi or Bluetooth) over PC5 reference point for Layer-3UE-to-Network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Support of multi-path transmission using different UE-to-Network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Support of Layer-3 UE-to-Network Relay over non-3GPP access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Support of IMS services for Remote UE via UE-to-Network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Support of MBS traffic to Remote UE via UE-to Network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Support of </a:t>
                      </a:r>
                      <a:r>
                        <a:rPr lang="en-US" sz="1100" dirty="0">
                          <a:latin typeface="+mn-lt"/>
                          <a:cs typeface="ATT Aleck Sans"/>
                        </a:rPr>
                        <a:t>Relay UE that supports multiple access types and identification of UE-to-network Relay traffic via different access types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SA6, </a:t>
                      </a:r>
                      <a:r>
                        <a:rPr lang="en-US" sz="1100" i="0" dirty="0" err="1">
                          <a:solidFill>
                            <a:schemeClr val="tx1"/>
                          </a:solidFill>
                        </a:rPr>
                        <a:t>CTx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7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9203195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Top 10 priorities not in rank order – Focus on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4747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26501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69704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Roaming Value Added 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Roaming Value Added Services (RVAS) form part of the roaming services ecosystem and have been discussed in SA1 and GSMA. Potential objectives for release 19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Welcome SMS</a:t>
                      </a:r>
                      <a:endParaRPr lang="en-US" sz="1100" dirty="0">
                        <a:latin typeface="+mn-lt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Steering of Roaming (</a:t>
                      </a:r>
                      <a:r>
                        <a:rPr lang="en-US" sz="1100" dirty="0" err="1">
                          <a:latin typeface="+mn-lt"/>
                          <a:cs typeface="ATT Aleck Sans"/>
                        </a:rPr>
                        <a:t>SoR</a:t>
                      </a:r>
                      <a:r>
                        <a:rPr lang="en-US" sz="1100" dirty="0">
                          <a:latin typeface="+mn-lt"/>
                          <a:cs typeface="ATT Aleck Sans"/>
                        </a:rPr>
                        <a:t>) during the registration procedure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Subscription-based routing to a particular core network (e.g., in a different country)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5G support for </a:t>
                      </a:r>
                      <a:r>
                        <a:rPr lang="en-US" sz="1100" i="0" dirty="0" err="1">
                          <a:solidFill>
                            <a:schemeClr val="tx1"/>
                          </a:solidFill>
                        </a:rPr>
                        <a:t>Femto</a:t>
                      </a:r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Concept of a 5G “</a:t>
                      </a:r>
                      <a:r>
                        <a:rPr lang="en-US" sz="1100" dirty="0" err="1">
                          <a:latin typeface="+mn-lt"/>
                          <a:cs typeface="ATT Aleck Sans"/>
                        </a:rPr>
                        <a:t>HgNB</a:t>
                      </a:r>
                      <a:r>
                        <a:rPr lang="en-US" sz="1100" dirty="0">
                          <a:latin typeface="+mn-lt"/>
                          <a:cs typeface="ATT Aleck Sans"/>
                        </a:rPr>
                        <a:t>” similar to “H(e)NB” from 3G/LTE times is currently not explicitly specified in 3GPP standards. The use cases and benefits of 3G/4G </a:t>
                      </a:r>
                      <a:r>
                        <a:rPr lang="en-US" sz="1100" dirty="0" err="1">
                          <a:latin typeface="+mn-lt"/>
                          <a:cs typeface="ATT Aleck Sans"/>
                        </a:rPr>
                        <a:t>Femto</a:t>
                      </a:r>
                      <a:r>
                        <a:rPr lang="en-US" sz="1100" dirty="0">
                          <a:latin typeface="+mn-lt"/>
                          <a:cs typeface="ATT Aleck Sans"/>
                        </a:rPr>
                        <a:t> apply to 5G also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  <a:cs typeface="ATT Aleck Sans"/>
                      </a:endParaRPr>
                    </a:p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The following objectives should be considered to be included in Rel19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Enhancement of UE-to-Network Relay to support multiple NR PC5 hops</a:t>
                      </a:r>
                      <a:endParaRPr lang="en-US" sz="1100" i="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how to define the overall architecture and required functional and procedural impacts for supporting 5G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Femto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deployments.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how to define the 5G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Femto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access control mechanism based on the existing CAG concept.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RAN internal architecture aspects need to be studied in RAN WGs (introducing a </a:t>
                      </a:r>
                      <a:r>
                        <a:rPr lang="en-GB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Femto</a:t>
                      </a: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GW, </a:t>
                      </a:r>
                      <a:r>
                        <a:rPr lang="en-GB" sz="105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Xn</a:t>
                      </a:r>
                      <a:r>
                        <a:rPr lang="en-GB" sz="105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enhancements). Cooperation with RAN WGs is required, e.g., regarding potential enhancements to the RAN-Core interface (NGAP enhancements).</a:t>
                      </a:r>
                      <a:endParaRPr lang="de-DE" sz="105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how to enable provisioning of subscribers allowed to access 5G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Femto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cells and how to manage 5G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Femto</a:t>
                      </a: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access control by the Closed Access Group (CAG) owner or an authorized administrator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Times New Roman" panose="02020603050405020304" pitchFamily="18" charset="0"/>
                        </a:rPr>
                        <a:t>Access control for visitors may require a function like the CSG Subscriber Server (CSS) specified for EPS</a:t>
                      </a:r>
                      <a:endParaRPr lang="de-DE" sz="1050" dirty="0">
                        <a:latin typeface="Times New Roman" panose="02020603050405020304" pitchFamily="18" charset="0"/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GB" sz="1050" dirty="0">
                          <a:latin typeface="Times New Roman" panose="02020603050405020304" pitchFamily="18" charset="0"/>
                        </a:rPr>
                        <a:t>Possible enhancements to the existing CAG concept introduced for PNI-NP may require cooperation with RAN WGs</a:t>
                      </a:r>
                      <a:endParaRPr lang="de-DE" sz="1050" dirty="0"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Study how to enable access to local services like printers or servers via an UPF integrated in the </a:t>
                      </a:r>
                      <a:r>
                        <a:rPr lang="en-GB" sz="11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HgNB</a:t>
                      </a:r>
                      <a:endParaRPr lang="de-DE" sz="11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 err="1">
                          <a:solidFill>
                            <a:schemeClr val="tx1"/>
                          </a:solidFill>
                        </a:rPr>
                        <a:t>CTx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7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74418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Top 10 priorities not in rank order – Focus on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3962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100" dirty="0"/>
                        <a:t>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VMR Phase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latin typeface="+mn-lt"/>
                        </a:rPr>
                        <a:t>The following objectives should be considered to be included in Rel19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</a:rPr>
                        <a:t>Enable multi-hop relay for VMR.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architecture enhancements for the selected option(s) to enable authorization of relay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architecture enhancements for the selected option(s) to enable QoS support over the backhaul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architecture enhancements for the selected option(s) to enable Cell ID/TAC management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GB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Specify architecture enhancements for the selected option(s) to enable support for UE location services and emergency services</a:t>
                      </a:r>
                      <a:endParaRPr lang="en-US" sz="11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SA3, SA5, </a:t>
                      </a:r>
                      <a:r>
                        <a:rPr lang="en-US" sz="1100" dirty="0" err="1"/>
                        <a:t>CTx</a:t>
                      </a:r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015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Advanced Air Mobility in Cellular 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  <a:latin typeface="+mn-lt"/>
                        </a:rPr>
                        <a:t>The following objectives should be considered to be included in Rel19</a:t>
                      </a:r>
                      <a:endParaRPr lang="en-US" sz="1100" i="0" dirty="0">
                        <a:solidFill>
                          <a:schemeClr val="tx1"/>
                        </a:solidFill>
                        <a:latin typeface="+mn-lt"/>
                        <a:cs typeface="+mn-cs"/>
                      </a:endParaRP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Enhance NEF services to support data services between MNOs and UTM functions to support intelligent pre-mission flight planning, in-mission </a:t>
                      </a:r>
                      <a:r>
                        <a:rPr lang="en-US" sz="1100" dirty="0">
                          <a:latin typeface="+mn-lt"/>
                          <a:cs typeface="ATT Aleck Sans"/>
                        </a:rPr>
                        <a:t>f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light monitoring, and </a:t>
                      </a:r>
                      <a:r>
                        <a:rPr lang="en-US" sz="1100" dirty="0" err="1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QoE</a:t>
                      </a:r>
                      <a:r>
                        <a:rPr lang="en-US" sz="1100" dirty="0">
                          <a:solidFill>
                            <a:schemeClr val="tx1"/>
                          </a:solidFill>
                          <a:latin typeface="+mn-lt"/>
                          <a:cs typeface="ATT Aleck Sans"/>
                        </a:rPr>
                        <a:t> estimation and planning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Enable network-assisted/ground-based mechanism for Detect and Avoid solutions that leverage information collected and generated in the 5GS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dirty="0">
                          <a:latin typeface="+mn-lt"/>
                          <a:cs typeface="ATT Aleck Sans"/>
                        </a:rPr>
                        <a:t>Enhancements to multi-PLMN connectivity for connectivity redundancy to improve connection reliability </a:t>
                      </a:r>
                    </a:p>
                    <a:p>
                      <a:pPr marL="228600" marR="0" lvl="0" indent="-2286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support of C2CSP model, potentially via extensions of IMS DC solution and IMS framework.​</a:t>
                      </a:r>
                      <a:endParaRPr lang="en-US" sz="1100" dirty="0">
                        <a:latin typeface="+mn-lt"/>
                        <a:cs typeface="ATT Aleck San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i="0" dirty="0" err="1">
                          <a:solidFill>
                            <a:schemeClr val="tx1"/>
                          </a:solidFill>
                        </a:rPr>
                        <a:t>CTx</a:t>
                      </a:r>
                      <a:r>
                        <a:rPr lang="en-US" sz="1100" i="0" dirty="0">
                          <a:solidFill>
                            <a:schemeClr val="tx1"/>
                          </a:solidFill>
                        </a:rPr>
                        <a:t>,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379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909876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Overall View on Rel-19 Content</a:t>
            </a:r>
            <a:br>
              <a:rPr lang="en-GB" altLang="en-US" dirty="0"/>
            </a:br>
            <a:r>
              <a:rPr kumimoji="0" lang="en-GB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Top 10 priorities not in rank order – Focus on SA2 led work</a:t>
            </a:r>
            <a:endParaRPr lang="en-GB" altLang="en-US" dirty="0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443D1633-C670-416B-8287-F2FC830B67B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21716" y="1690688"/>
          <a:ext cx="12070284" cy="16445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37758">
                  <a:extLst>
                    <a:ext uri="{9D8B030D-6E8A-4147-A177-3AD203B41FA5}">
                      <a16:colId xmlns:a16="http://schemas.microsoft.com/office/drawing/2014/main" val="2236238882"/>
                    </a:ext>
                  </a:extLst>
                </a:gridCol>
                <a:gridCol w="1310808">
                  <a:extLst>
                    <a:ext uri="{9D8B030D-6E8A-4147-A177-3AD203B41FA5}">
                      <a16:colId xmlns:a16="http://schemas.microsoft.com/office/drawing/2014/main" val="562605877"/>
                    </a:ext>
                  </a:extLst>
                </a:gridCol>
                <a:gridCol w="5285397">
                  <a:extLst>
                    <a:ext uri="{9D8B030D-6E8A-4147-A177-3AD203B41FA5}">
                      <a16:colId xmlns:a16="http://schemas.microsoft.com/office/drawing/2014/main" val="824553124"/>
                    </a:ext>
                  </a:extLst>
                </a:gridCol>
                <a:gridCol w="1395051">
                  <a:extLst>
                    <a:ext uri="{9D8B030D-6E8A-4147-A177-3AD203B41FA5}">
                      <a16:colId xmlns:a16="http://schemas.microsoft.com/office/drawing/2014/main" val="4265244648"/>
                    </a:ext>
                  </a:extLst>
                </a:gridCol>
                <a:gridCol w="1087309">
                  <a:extLst>
                    <a:ext uri="{9D8B030D-6E8A-4147-A177-3AD203B41FA5}">
                      <a16:colId xmlns:a16="http://schemas.microsoft.com/office/drawing/2014/main" val="714072198"/>
                    </a:ext>
                  </a:extLst>
                </a:gridCol>
                <a:gridCol w="1288997">
                  <a:extLst>
                    <a:ext uri="{9D8B030D-6E8A-4147-A177-3AD203B41FA5}">
                      <a16:colId xmlns:a16="http://schemas.microsoft.com/office/drawing/2014/main" val="1390949308"/>
                    </a:ext>
                  </a:extLst>
                </a:gridCol>
                <a:gridCol w="1064964">
                  <a:extLst>
                    <a:ext uri="{9D8B030D-6E8A-4147-A177-3AD203B41FA5}">
                      <a16:colId xmlns:a16="http://schemas.microsoft.com/office/drawing/2014/main" val="129207063"/>
                    </a:ext>
                  </a:extLst>
                </a:gridCol>
              </a:tblGrid>
              <a:tr h="187155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S.NO.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Title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Brief Description and Key Objectives</a:t>
                      </a:r>
                    </a:p>
                    <a:p>
                      <a:pPr algn="ctr"/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Related Stage-1 Study/Work Item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Lead Stage-2 WG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RAN dependencies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Other WG dependencies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8668729"/>
                  </a:ext>
                </a:extLst>
              </a:tr>
              <a:tr h="1217782">
                <a:tc>
                  <a:txBody>
                    <a:bodyPr/>
                    <a:lstStyle/>
                    <a:p>
                      <a:r>
                        <a:rPr lang="en-US" sz="1100" dirty="0"/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MPS</a:t>
                      </a:r>
                    </a:p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MPS priority for legacy SMS including: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SMS over NAS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Legacy SMS over IP</a:t>
                      </a:r>
                    </a:p>
                    <a:p>
                      <a:pPr marL="228600" lvl="0" indent="-228600">
                        <a:buFont typeface="+mj-lt"/>
                        <a:buAutoNum type="arabicPeriod"/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IMS messaging</a:t>
                      </a:r>
                    </a:p>
                    <a:p>
                      <a:pPr marL="228600" indent="-228600">
                        <a:buFont typeface="+mj-lt"/>
                        <a:buAutoNum type="arabicPeriod"/>
                      </a:pPr>
                      <a:endParaRPr lang="en-US" sz="11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SA2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773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6724166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B3EFE-27DA-2671-A99D-42743379F9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>
            <a:normAutofit/>
          </a:bodyPr>
          <a:lstStyle/>
          <a:p>
            <a:r>
              <a:rPr lang="en-US" dirty="0"/>
              <a:t>Addressing 5GSA Deployment related issues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FCE892-93BC-2217-0D30-4A289D28E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Most operators are in the midst of 5GSA deployments</a:t>
            </a:r>
          </a:p>
          <a:p>
            <a:r>
              <a:rPr lang="en-US" dirty="0"/>
              <a:t>These deployments are identifying standards gaps that require immediate attention in 3GPP</a:t>
            </a:r>
          </a:p>
          <a:p>
            <a:r>
              <a:rPr lang="en-US" dirty="0"/>
              <a:t>For operators it is essential that 3GPP addresses them as soon as possible</a:t>
            </a:r>
          </a:p>
          <a:p>
            <a:r>
              <a:rPr lang="en-US" dirty="0"/>
              <a:t>These issues are deployment related and should not be going through work prioritization process</a:t>
            </a:r>
          </a:p>
          <a:p>
            <a:r>
              <a:rPr lang="en-US" dirty="0"/>
              <a:t>Most of these issues that we have identified so far can be handled either as TEI19 or by small studies</a:t>
            </a:r>
          </a:p>
          <a:p>
            <a:r>
              <a:rPr lang="en-US" dirty="0"/>
              <a:t>We request that SA2 allocates time for this activity separately. Our initial recommendation is 1 time unit per meeting for a total of 8 time units in R-19</a:t>
            </a:r>
          </a:p>
          <a:p>
            <a:r>
              <a:rPr lang="en-US" dirty="0"/>
              <a:t>This time should be in addition to regular TEI 19 time unit allocation. </a:t>
            </a:r>
          </a:p>
        </p:txBody>
      </p:sp>
    </p:spTree>
    <p:extLst>
      <p:ext uri="{BB962C8B-B14F-4D97-AF65-F5344CB8AC3E}">
        <p14:creationId xmlns:p14="http://schemas.microsoft.com/office/powerpoint/2010/main" val="379856142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BCE84-63C1-B27D-D831-3F7125AFC2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60387"/>
            <a:ext cx="10515600" cy="1130301"/>
          </a:xfrm>
        </p:spPr>
        <p:txBody>
          <a:bodyPr>
            <a:normAutofit/>
          </a:bodyPr>
          <a:lstStyle/>
          <a:p>
            <a:r>
              <a:rPr lang="en-US" dirty="0"/>
              <a:t>Additional considerations</a:t>
            </a:r>
            <a:endParaRPr lang="en-US" sz="6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35DDEE-3C0E-9B1D-B062-3C0360CACA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/>
              <a:t>It is essential that 3GPP releases are driven by features that generate enough interest amongst the operator community to result in widespread deployment</a:t>
            </a:r>
          </a:p>
          <a:p>
            <a:r>
              <a:rPr lang="en-US" dirty="0"/>
              <a:t>Having support from operator community in study proposals would indicate its need. Topics that do not generate significant interest in operator community should be deprioritized</a:t>
            </a:r>
          </a:p>
          <a:p>
            <a:r>
              <a:rPr lang="en-US" dirty="0"/>
              <a:t>To improve prioritization process we propose that supporting companies of study consider providing a supporting document along with the study proposal that explains why that feature should be pursued in 3GPP e.g. explain its need for regulatory/public safety reasons, commercial deployment interests amongst operators resulting in new revenue streams etc.. </a:t>
            </a:r>
          </a:p>
          <a:p>
            <a:r>
              <a:rPr lang="en-US" dirty="0"/>
              <a:t>Topics that already have gone through Phase 3 or more of studies in prior releases we recommend additional study proposals on them be scrutinized more closely and perhaps narrowed to the very essential – e.g. TEI 19 for such items could be allowed to handle minor enhancements</a:t>
            </a:r>
          </a:p>
          <a:p>
            <a:r>
              <a:rPr lang="en-US" dirty="0"/>
              <a:t>RAN should be consulted proactively to understand RAN dependencies for SA2 work</a:t>
            </a:r>
          </a:p>
          <a:p>
            <a:pPr lvl="1"/>
            <a:r>
              <a:rPr lang="en-US" dirty="0"/>
              <a:t>Topics with large RAN dependency may be deferred to December Plenary when RAN finalizes its Release 19 content</a:t>
            </a:r>
          </a:p>
          <a:p>
            <a:pPr lvl="1"/>
            <a:r>
              <a:rPr lang="en-US" dirty="0"/>
              <a:t>If there is no plan in RAN to do normative work on a topic perhaps that topic should be considered for study only in SA2 as well and time units adjusted appropriately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96543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6860</TotalTime>
  <Words>1696</Words>
  <Application>Microsoft Office PowerPoint</Application>
  <PresentationFormat>Widescreen</PresentationFormat>
  <Paragraphs>183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Arial </vt:lpstr>
      <vt:lpstr>Calibri</vt:lpstr>
      <vt:lpstr>Calibri Light</vt:lpstr>
      <vt:lpstr>Times New Roman</vt:lpstr>
      <vt:lpstr>Office Theme</vt:lpstr>
      <vt:lpstr>AT&amp;T views on Release 19</vt:lpstr>
      <vt:lpstr>Overall View on Rel-19 Content Top 10 priorities not in rank order – Focus on SA2 led work</vt:lpstr>
      <vt:lpstr>Overall View on Rel-19 Content Top 10 priorities not in rank order – Focus on SA2 led work</vt:lpstr>
      <vt:lpstr>Overall View on Rel-19 Content Top 10 priorities not in rank order – Focus on SA2 led work</vt:lpstr>
      <vt:lpstr>Overall View on Rel-19 Content Top 10 priorities not in rank order – Focus on SA2 led work</vt:lpstr>
      <vt:lpstr>Overall View on Rel-19 Content Top 10 priorities not in rank order – Focus on SA2 led work</vt:lpstr>
      <vt:lpstr>Overall View on Rel-19 Content Top 10 priorities not in rank order – Focus on SA2 led work</vt:lpstr>
      <vt:lpstr>Addressing 5GSA Deployment related issues</vt:lpstr>
      <vt:lpstr>Additional considerations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BARI, FAROOQ</cp:lastModifiedBy>
  <cp:revision>607</cp:revision>
  <dcterms:created xsi:type="dcterms:W3CDTF">2010-02-05T13:52:04Z</dcterms:created>
  <dcterms:modified xsi:type="dcterms:W3CDTF">2023-06-02T17:30:20Z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